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12"/>
  </p:notesMasterIdLst>
  <p:sldIdLst>
    <p:sldId id="273" r:id="rId2"/>
    <p:sldId id="257" r:id="rId3"/>
    <p:sldId id="258" r:id="rId4"/>
    <p:sldId id="260" r:id="rId5"/>
    <p:sldId id="264" r:id="rId6"/>
    <p:sldId id="268" r:id="rId7"/>
    <p:sldId id="269" r:id="rId8"/>
    <p:sldId id="270" r:id="rId9"/>
    <p:sldId id="271" r:id="rId10"/>
    <p:sldId id="274" r:id="rId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0"/>
    <p:restoredTop sz="70476"/>
  </p:normalViewPr>
  <p:slideViewPr>
    <p:cSldViewPr snapToGrid="0" snapToObjects="1">
      <p:cViewPr varScale="1">
        <p:scale>
          <a:sx n="88" d="100"/>
          <a:sy n="88" d="100"/>
        </p:scale>
        <p:origin x="2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92A20-21E1-EE4B-8A85-E8162CB454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29B66-D40F-614F-A6B3-6A4695B53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4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this library, you couldn't create output that people outside the data science community could easily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29B66-D40F-614F-A6B3-6A4695B53C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1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23850" y="1916113"/>
            <a:ext cx="7772400" cy="663575"/>
          </a:xfrm>
        </p:spPr>
        <p:txBody>
          <a:bodyPr/>
          <a:lstStyle>
            <a:lvl1pPr>
              <a:defRPr sz="3600" noProof="1"/>
            </a:lvl1pPr>
          </a:lstStyle>
          <a:p>
            <a:pPr lvl="0"/>
            <a:r>
              <a:rPr lang="en-US" altLang="en-US" noProof="1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816225"/>
            <a:ext cx="6400800" cy="1620838"/>
          </a:xfrm>
        </p:spPr>
        <p:txBody>
          <a:bodyPr/>
          <a:lstStyle>
            <a:lvl1pPr marL="0" indent="0">
              <a:buFontTx/>
              <a:buNone/>
              <a:defRPr noProof="1"/>
            </a:lvl1pPr>
          </a:lstStyle>
          <a:p>
            <a:pPr lvl="0"/>
            <a:r>
              <a:rPr lang="en-US" altLang="en-US" noProof="1"/>
              <a:t>Click to edit Master subtitle style</a:t>
            </a:r>
          </a:p>
        </p:txBody>
      </p:sp>
      <p:pic>
        <p:nvPicPr>
          <p:cNvPr id="8" name="图片 1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37" y="18011"/>
            <a:ext cx="1066800" cy="111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7352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2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/>
      <p:bldP spid="307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40C4CC-A317-644A-A963-5B3A83B705F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3825" y="6408738"/>
            <a:ext cx="381635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659A859-53A4-5D48-BFDD-71BC307D3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4335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211138"/>
            <a:ext cx="2152650" cy="5915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438" y="211138"/>
            <a:ext cx="6310312" cy="5915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40C4CC-A317-644A-A963-5B3A83B705F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3825" y="6408738"/>
            <a:ext cx="381635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659A859-53A4-5D48-BFDD-71BC307D3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6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</a:t>
            </a:r>
            <a:r>
              <a:rPr lang="en-US" dirty="0" err="1"/>
              <a:t>ehhhgdit</a:t>
            </a:r>
            <a:r>
              <a:rPr lang="en-US" dirty="0"/>
              <a:t> 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lghgevel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lghgevel</a:t>
            </a:r>
            <a:endParaRPr lang="en-US" dirty="0"/>
          </a:p>
          <a:p>
            <a:pPr lvl="3"/>
            <a:r>
              <a:rPr lang="en-US" dirty="0" err="1"/>
              <a:t>Fourthghh</a:t>
            </a:r>
            <a:r>
              <a:rPr lang="en-US" dirty="0"/>
              <a:t>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图片 1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37" y="18011"/>
            <a:ext cx="1066800" cy="111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82458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图片 1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37" y="18011"/>
            <a:ext cx="1066800" cy="111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3825" y="6408738"/>
            <a:ext cx="381635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40C4CC-A317-644A-A963-5B3A83B705F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659A859-53A4-5D48-BFDD-71BC307D3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211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5538"/>
            <a:ext cx="4038600" cy="5000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038600" cy="5000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40C4CC-A317-644A-A963-5B3A83B705F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3825" y="6408738"/>
            <a:ext cx="381635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659A859-53A4-5D48-BFDD-71BC307D3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0445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40C4CC-A317-644A-A963-5B3A83B705F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3825" y="6408738"/>
            <a:ext cx="381635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659A859-53A4-5D48-BFDD-71BC307D3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9374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40C4CC-A317-644A-A963-5B3A83B705F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3825" y="6408738"/>
            <a:ext cx="381635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659A859-53A4-5D48-BFDD-71BC307D3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3807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40C4CC-A317-644A-A963-5B3A83B705F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63825" y="6408738"/>
            <a:ext cx="381635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659A859-53A4-5D48-BFDD-71BC307D3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4379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40C4CC-A317-644A-A963-5B3A83B705F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3825" y="6408738"/>
            <a:ext cx="381635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659A859-53A4-5D48-BFDD-71BC307D3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4207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40C4CC-A317-644A-A963-5B3A83B705F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3825" y="6408738"/>
            <a:ext cx="381635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08738"/>
            <a:ext cx="2133600" cy="349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659A859-53A4-5D48-BFDD-71BC307D3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8552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211138"/>
            <a:ext cx="7170737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1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5538"/>
            <a:ext cx="822960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1"/>
              <a:t>Click to edit Master text styles</a:t>
            </a:r>
          </a:p>
          <a:p>
            <a:pPr lvl="1"/>
            <a:r>
              <a:rPr lang="en-US" altLang="en-US" noProof="1"/>
              <a:t>Second level</a:t>
            </a:r>
          </a:p>
          <a:p>
            <a:pPr lvl="2"/>
            <a:r>
              <a:rPr lang="en-US" altLang="en-US" noProof="1"/>
              <a:t>Third level</a:t>
            </a:r>
          </a:p>
          <a:p>
            <a:pPr lvl="3"/>
            <a:r>
              <a:rPr lang="en-US" altLang="en-US" noProof="1"/>
              <a:t>Fourth level</a:t>
            </a:r>
          </a:p>
          <a:p>
            <a:pPr lvl="4"/>
            <a:r>
              <a:rPr lang="en-US" altLang="en-US" noProof="1"/>
              <a:t>Fifth level</a:t>
            </a:r>
          </a:p>
        </p:txBody>
      </p:sp>
      <p:pic>
        <p:nvPicPr>
          <p:cNvPr id="8" name="图片 19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37" y="18011"/>
            <a:ext cx="1066800" cy="111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438400" y="6548438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sz="1000" baseline="-25000">
                <a:solidFill>
                  <a:schemeClr val="bg1"/>
                </a:solidFill>
                <a:latin typeface="Geneva" pitchFamily="32" charset="0"/>
              </a:defRPr>
            </a:lvl1pPr>
            <a:lvl2pPr marL="742950" indent="-285750" algn="ctr">
              <a:defRPr sz="1000" baseline="-25000">
                <a:solidFill>
                  <a:schemeClr val="bg1"/>
                </a:solidFill>
                <a:latin typeface="Geneva" pitchFamily="32" charset="0"/>
              </a:defRPr>
            </a:lvl2pPr>
            <a:lvl3pPr marL="1143000" indent="-228600" algn="ctr">
              <a:defRPr sz="1000" baseline="-25000">
                <a:solidFill>
                  <a:schemeClr val="bg1"/>
                </a:solidFill>
                <a:latin typeface="Geneva" pitchFamily="32" charset="0"/>
              </a:defRPr>
            </a:lvl3pPr>
            <a:lvl4pPr marL="1600200" indent="-228600" algn="ctr">
              <a:defRPr sz="1000" baseline="-25000">
                <a:solidFill>
                  <a:schemeClr val="bg1"/>
                </a:solidFill>
                <a:latin typeface="Geneva" pitchFamily="32" charset="0"/>
              </a:defRPr>
            </a:lvl4pPr>
            <a:lvl5pPr marL="2057400" indent="-228600" algn="ctr">
              <a:defRPr sz="1000" baseline="-25000">
                <a:solidFill>
                  <a:schemeClr val="bg1"/>
                </a:solidFill>
                <a:latin typeface="Geneva" pitchFamily="3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bg1"/>
                </a:solidFill>
                <a:latin typeface="Geneva" pitchFamily="3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bg1"/>
                </a:solidFill>
                <a:latin typeface="Geneva" pitchFamily="3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bg1"/>
                </a:solidFill>
                <a:latin typeface="Geneva" pitchFamily="3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bg1"/>
                </a:solidFill>
                <a:latin typeface="Geneva" pitchFamily="32" charset="0"/>
              </a:defRPr>
            </a:lvl9pPr>
          </a:lstStyle>
          <a:p>
            <a:pPr algn="r">
              <a:defRPr/>
            </a:pPr>
            <a:r>
              <a:rPr lang="en-US" altLang="zh-CN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anose="020B0604020202020204" pitchFamily="34" charset="0"/>
                <a:ea typeface="宋体" panose="02010600030101010101" pitchFamily="2" charset="-122"/>
              </a:rPr>
              <a:t>-</a:t>
            </a:r>
            <a:fld id="{B5A286EF-3FB9-43D8-A22C-4C23DAD1781A}" type="slidenum">
              <a:rPr lang="en-US" altLang="zh-CN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anose="020B0604020202020204" pitchFamily="34" charset="0"/>
                <a:ea typeface="宋体" panose="02010600030101010101" pitchFamily="2" charset="-122"/>
              </a:rPr>
              <a:t>‹#›</a:t>
            </a:fld>
            <a:r>
              <a:rPr lang="en-US" altLang="zh-CN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" panose="020B0604020202020204" pitchFamily="34" charset="0"/>
                <a:ea typeface="宋体" panose="02010600030101010101" pitchFamily="2" charset="-122"/>
              </a:rPr>
              <a:t>-</a:t>
            </a:r>
            <a:endParaRPr lang="en-US" altLang="zh-CN" b="0" cap="none" spc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-533400" y="6548437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sz="1000" baseline="-25000">
                <a:solidFill>
                  <a:schemeClr val="bg1"/>
                </a:solidFill>
                <a:latin typeface="Geneva" pitchFamily="32" charset="0"/>
              </a:defRPr>
            </a:lvl1pPr>
            <a:lvl2pPr marL="742950" indent="-285750" algn="ctr">
              <a:defRPr sz="1000" baseline="-25000">
                <a:solidFill>
                  <a:schemeClr val="bg1"/>
                </a:solidFill>
                <a:latin typeface="Geneva" pitchFamily="32" charset="0"/>
              </a:defRPr>
            </a:lvl2pPr>
            <a:lvl3pPr marL="1143000" indent="-228600" algn="ctr">
              <a:defRPr sz="1000" baseline="-25000">
                <a:solidFill>
                  <a:schemeClr val="bg1"/>
                </a:solidFill>
                <a:latin typeface="Geneva" pitchFamily="32" charset="0"/>
              </a:defRPr>
            </a:lvl3pPr>
            <a:lvl4pPr marL="1600200" indent="-228600" algn="ctr">
              <a:defRPr sz="1000" baseline="-25000">
                <a:solidFill>
                  <a:schemeClr val="bg1"/>
                </a:solidFill>
                <a:latin typeface="Geneva" pitchFamily="32" charset="0"/>
              </a:defRPr>
            </a:lvl4pPr>
            <a:lvl5pPr marL="2057400" indent="-228600" algn="ctr">
              <a:defRPr sz="1000" baseline="-25000">
                <a:solidFill>
                  <a:schemeClr val="bg1"/>
                </a:solidFill>
                <a:latin typeface="Geneva" pitchFamily="3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bg1"/>
                </a:solidFill>
                <a:latin typeface="Geneva" pitchFamily="3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bg1"/>
                </a:solidFill>
                <a:latin typeface="Geneva" pitchFamily="3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bg1"/>
                </a:solidFill>
                <a:latin typeface="Geneva" pitchFamily="3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 baseline="-25000">
                <a:solidFill>
                  <a:schemeClr val="bg1"/>
                </a:solidFill>
                <a:latin typeface="Geneva" pitchFamily="32" charset="0"/>
              </a:defRPr>
            </a:lvl9pPr>
          </a:lstStyle>
          <a:p>
            <a:pPr algn="r">
              <a:defRPr/>
            </a:pPr>
            <a:fld id="{07CCCA2A-B945-4268-B85B-1E4DBFAA399D}" type="datetime1">
              <a:rPr lang="en-US" altLang="zh-CN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9/10/21</a:t>
            </a:fld>
            <a:endParaRPr lang="en-US" altLang="zh-CN" b="0" cap="none" spc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616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2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2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2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2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2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" TargetMode="External"/><Relationship Id="rId2" Type="http://schemas.openxmlformats.org/officeDocument/2006/relationships/hyperlink" Target="http://www.numpy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cikit-learn.org/stable/" TargetMode="External"/><Relationship Id="rId4" Type="http://schemas.openxmlformats.org/officeDocument/2006/relationships/hyperlink" Target="http://matplotlib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ltk.org/" TargetMode="External"/><Relationship Id="rId2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image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1916113"/>
            <a:ext cx="9067800" cy="1171644"/>
          </a:xfrm>
        </p:spPr>
        <p:txBody>
          <a:bodyPr/>
          <a:lstStyle/>
          <a:p>
            <a:pPr algn="ctr"/>
            <a:r>
              <a:rPr lang="en-US" sz="40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Overview of Python Packages for Data Analysis</a:t>
            </a:r>
            <a:endParaRPr lang="en-US" altLang="en-US" sz="40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2816225"/>
            <a:ext cx="6400800" cy="1620838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endParaRPr lang="en-US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295400" y="3626644"/>
            <a:ext cx="6400800" cy="162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4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Yuan Long</a:t>
            </a:r>
            <a:endParaRPr lang="en-US" altLang="en-US" sz="3600" b="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295400" y="5105400"/>
            <a:ext cx="7391400" cy="162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4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3042459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6038CB-9996-7343-A522-8B6B2C56AAD7}"/>
              </a:ext>
            </a:extLst>
          </p:cNvPr>
          <p:cNvSpPr/>
          <p:nvPr/>
        </p:nvSpPr>
        <p:spPr>
          <a:xfrm>
            <a:off x="168728" y="1305341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np</a:t>
            </a:r>
          </a:p>
          <a:p>
            <a:r>
              <a:rPr lang="en-US" b="0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matplotlib </a:t>
            </a:r>
            <a:r>
              <a:rPr lang="en-US" b="0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pyplot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b="0" dirty="0">
                <a:solidFill>
                  <a:srgbClr val="09885A"/>
                </a:solidFill>
                <a:latin typeface="Courier New" panose="02070309020205020404" pitchFamily="49" charset="0"/>
              </a:rPr>
              <a:t>200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np.random.randn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09885A"/>
                </a:solidFill>
                <a:latin typeface="Courier New" panose="020703090202050204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x = [x </a:t>
            </a:r>
            <a:r>
              <a:rPr lang="en-US" b="0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x </a:t>
            </a:r>
            <a:r>
              <a:rPr lang="en-US" b="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))]</a:t>
            </a:r>
          </a:p>
          <a:p>
            <a:b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plt.plot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(x, </a:t>
            </a: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latin typeface="Courier New" panose="02070309020205020404" pitchFamily="49" charset="0"/>
              </a:rPr>
              <a:t>'-'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plt.fill_between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(x, </a:t>
            </a: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09885A"/>
                </a:solidFill>
                <a:latin typeface="Courier New" panose="02070309020205020404" pitchFamily="49" charset="0"/>
              </a:rPr>
              <a:t>195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, where=(</a:t>
            </a: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&gt; </a:t>
            </a:r>
            <a:r>
              <a:rPr lang="en-US" b="0" dirty="0">
                <a:solidFill>
                  <a:srgbClr val="09885A"/>
                </a:solidFill>
                <a:latin typeface="Courier New" panose="02070309020205020404" pitchFamily="49" charset="0"/>
              </a:rPr>
              <a:t>195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), </a:t>
            </a: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facecolor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latin typeface="Courier New" panose="02070309020205020404" pitchFamily="49" charset="0"/>
              </a:rPr>
              <a:t>'g'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, alpha=</a:t>
            </a:r>
            <a:r>
              <a:rPr lang="en-US" b="0" dirty="0">
                <a:solidFill>
                  <a:srgbClr val="09885A"/>
                </a:solidFill>
                <a:latin typeface="Courier New" panose="02070309020205020404" pitchFamily="49" charset="0"/>
              </a:rPr>
              <a:t>0.6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b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plt.title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latin typeface="Courier New" panose="02070309020205020404" pitchFamily="49" charset="0"/>
              </a:rPr>
              <a:t>"Sample Visualization"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plt.show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EED015-637E-2A4C-A3D1-5406C3E9E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404" y="1305341"/>
            <a:ext cx="4348596" cy="30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330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C7B9C-332F-8C4C-9AE4-E8A96A01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11453"/>
            <a:ext cx="8178800" cy="343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60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1AC0-CA1A-6A44-A54C-277F90B17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5774"/>
            <a:ext cx="7170737" cy="492125"/>
          </a:xfrm>
        </p:spPr>
        <p:txBody>
          <a:bodyPr/>
          <a:lstStyle/>
          <a:p>
            <a:r>
              <a:rPr lang="en-US" b="1" dirty="0"/>
              <a:t>Mathematics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B940-4A11-9041-A211-25D103D7E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en-US" sz="3000" dirty="0"/>
              <a:t> – Powerful computational framework.</a:t>
            </a:r>
          </a:p>
          <a:p>
            <a:r>
              <a:rPr lang="en-US" sz="30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</a:t>
            </a:r>
            <a:r>
              <a:rPr lang="en-US" sz="3000" dirty="0"/>
              <a:t> – Data structures and data analysis.</a:t>
            </a:r>
          </a:p>
          <a:p>
            <a:r>
              <a:rPr lang="en-US" sz="3000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matplotlib</a:t>
            </a:r>
            <a:r>
              <a:rPr lang="en-US" sz="3000" dirty="0"/>
              <a:t> – Plotting and visualization tools.</a:t>
            </a:r>
          </a:p>
          <a:p>
            <a:endParaRPr lang="en-US" sz="3000" u="sng" dirty="0">
              <a:solidFill>
                <a:srgbClr val="0070C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11D316-3DBA-734E-8D06-589B3781C4D4}"/>
              </a:ext>
            </a:extLst>
          </p:cNvPr>
          <p:cNvSpPr txBox="1">
            <a:spLocks/>
          </p:cNvSpPr>
          <p:nvPr/>
        </p:nvSpPr>
        <p:spPr bwMode="auto">
          <a:xfrm>
            <a:off x="520473" y="3663723"/>
            <a:ext cx="7170737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/>
              <a:t>Machine Learning</a:t>
            </a:r>
            <a:endParaRPr lang="en-US" b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02D51C-16B6-BC45-BB65-3428793E2B63}"/>
              </a:ext>
            </a:extLst>
          </p:cNvPr>
          <p:cNvSpPr/>
          <p:nvPr/>
        </p:nvSpPr>
        <p:spPr>
          <a:xfrm>
            <a:off x="793252" y="4587007"/>
            <a:ext cx="72218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0" u="sng" dirty="0">
                <a:solidFill>
                  <a:srgbClr val="0070C0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 learn</a:t>
            </a:r>
            <a:r>
              <a:rPr lang="en-US" sz="3000" b="0" dirty="0"/>
              <a:t> – Machine Learning toolkit.</a:t>
            </a:r>
          </a:p>
        </p:txBody>
      </p:sp>
    </p:spTree>
    <p:extLst>
      <p:ext uri="{BB962C8B-B14F-4D97-AF65-F5344CB8AC3E}">
        <p14:creationId xmlns:p14="http://schemas.microsoft.com/office/powerpoint/2010/main" val="4797250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866A-2AFE-8149-AE60-B84183DF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3413"/>
            <a:ext cx="7170737" cy="492125"/>
          </a:xfrm>
        </p:spPr>
        <p:txBody>
          <a:bodyPr/>
          <a:lstStyle/>
          <a:p>
            <a:r>
              <a:rPr lang="en-US" b="1" dirty="0"/>
              <a:t>Text Mining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87BDD-A1DE-0146-BAAE-D01B90319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 learn</a:t>
            </a:r>
            <a:r>
              <a:rPr lang="en-US" sz="3000" dirty="0"/>
              <a:t> – Machine Learning toolkit.</a:t>
            </a:r>
          </a:p>
          <a:p>
            <a:r>
              <a:rPr lang="en-US" sz="3000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NLTK</a:t>
            </a:r>
            <a:r>
              <a:rPr lang="en-US" sz="3000" dirty="0"/>
              <a:t> – Working with human language data.</a:t>
            </a:r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0825A0-987D-9B43-B806-3AF894C7862A}"/>
              </a:ext>
            </a:extLst>
          </p:cNvPr>
          <p:cNvSpPr txBox="1">
            <a:spLocks/>
          </p:cNvSpPr>
          <p:nvPr/>
        </p:nvSpPr>
        <p:spPr bwMode="auto">
          <a:xfrm>
            <a:off x="457199" y="2762420"/>
            <a:ext cx="7170737" cy="15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b="1" dirty="0"/>
              <a:t>Image processing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6CAFE2-CC9C-8641-822A-780DC8371E92}"/>
              </a:ext>
            </a:extLst>
          </p:cNvPr>
          <p:cNvSpPr txBox="1">
            <a:spLocks/>
          </p:cNvSpPr>
          <p:nvPr/>
        </p:nvSpPr>
        <p:spPr bwMode="auto">
          <a:xfrm>
            <a:off x="457200" y="3429000"/>
            <a:ext cx="8229600" cy="160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0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 image</a:t>
            </a:r>
            <a:r>
              <a:rPr lang="en-US" sz="3000" b="0" dirty="0"/>
              <a:t> – Image processing toolkit.</a:t>
            </a:r>
          </a:p>
          <a:p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19891974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D99185-4182-E548-9BF4-69E75F18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3" y="1250297"/>
            <a:ext cx="8888574" cy="500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117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B940-6EDB-7445-8BC0-F8EDD413C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8" y="211138"/>
            <a:ext cx="7937726" cy="4921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Performing Fundamental Scientific Computing Using 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EAD7A-2B4E-944F-AC7D-4E9B846AE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NumPy library provides the means for performing n-dimensional array manipulation, which is critical for data science work.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8652D-F205-3C46-B3C9-75E6CFE1708B}"/>
              </a:ext>
            </a:extLst>
          </p:cNvPr>
          <p:cNvSpPr/>
          <p:nvPr/>
        </p:nvSpPr>
        <p:spPr>
          <a:xfrm>
            <a:off x="4550229" y="4304557"/>
            <a:ext cx="45132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import </a:t>
            </a:r>
            <a:r>
              <a:rPr lang="en-US" sz="2000" dirty="0" err="1">
                <a:latin typeface="Courier" pitchFamily="2" charset="0"/>
              </a:rPr>
              <a:t>numpy</a:t>
            </a:r>
            <a:r>
              <a:rPr lang="en-US" sz="2000" dirty="0">
                <a:latin typeface="Courier" pitchFamily="2" charset="0"/>
              </a:rPr>
              <a:t> as np </a:t>
            </a:r>
          </a:p>
          <a:p>
            <a:r>
              <a:rPr lang="en-US" sz="2000" dirty="0" err="1">
                <a:latin typeface="Courier" pitchFamily="2" charset="0"/>
              </a:rPr>
              <a:t>np_array</a:t>
            </a:r>
            <a:r>
              <a:rPr lang="en-US" sz="2000" dirty="0">
                <a:latin typeface="Courier" pitchFamily="2" charset="0"/>
              </a:rPr>
              <a:t> = </a:t>
            </a:r>
            <a:r>
              <a:rPr lang="en-US" sz="2000" dirty="0" err="1">
                <a:solidFill>
                  <a:srgbClr val="BF0000"/>
                </a:solidFill>
                <a:latin typeface="Courier" pitchFamily="2" charset="0"/>
              </a:rPr>
              <a:t>np.array</a:t>
            </a:r>
            <a:r>
              <a:rPr lang="en-US" sz="2000" dirty="0">
                <a:solidFill>
                  <a:srgbClr val="BF0000"/>
                </a:solidFill>
                <a:latin typeface="Courier" pitchFamily="2" charset="0"/>
              </a:rPr>
              <a:t>(values)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print(</a:t>
            </a:r>
            <a:r>
              <a:rPr lang="en-US" sz="2000" dirty="0" err="1">
                <a:latin typeface="Courier" pitchFamily="2" charset="0"/>
              </a:rPr>
              <a:t>np_array</a:t>
            </a:r>
            <a:r>
              <a:rPr lang="en-US" sz="2000" dirty="0">
                <a:latin typeface="Courier" pitchFamily="2" charset="0"/>
              </a:rPr>
              <a:t> * 9 / 5 + 32) </a:t>
            </a:r>
            <a:endParaRPr lang="en-US" sz="2000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FEEC95-6082-EA46-881E-29F486ABEBDB}"/>
              </a:ext>
            </a:extLst>
          </p:cNvPr>
          <p:cNvSpPr/>
          <p:nvPr/>
        </p:nvSpPr>
        <p:spPr>
          <a:xfrm>
            <a:off x="2578935" y="2823101"/>
            <a:ext cx="3848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Celsius to Fahrenheit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D9072-4C52-1045-A9DD-64DE8F5A0F8D}"/>
              </a:ext>
            </a:extLst>
          </p:cNvPr>
          <p:cNvSpPr/>
          <p:nvPr/>
        </p:nvSpPr>
        <p:spPr>
          <a:xfrm>
            <a:off x="1332592" y="3198167"/>
            <a:ext cx="6676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values = [23.1, 45.8, 94.4, 44.2]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8EB1A3-F422-2040-BD15-6E2650B79C1B}"/>
              </a:ext>
            </a:extLst>
          </p:cNvPr>
          <p:cNvSpPr/>
          <p:nvPr/>
        </p:nvSpPr>
        <p:spPr>
          <a:xfrm>
            <a:off x="347107" y="4458446"/>
            <a:ext cx="39491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ourier" pitchFamily="2" charset="0"/>
              </a:rPr>
              <a:t>for v in values:</a:t>
            </a:r>
          </a:p>
          <a:p>
            <a:r>
              <a:rPr lang="en-US" sz="2000" dirty="0">
                <a:latin typeface="Courier" pitchFamily="2" charset="0"/>
              </a:rPr>
              <a:t>   print(v * 9 / 5 + 32)</a:t>
            </a:r>
            <a:endParaRPr lang="en-US" sz="2000" dirty="0">
              <a:effectLst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C7BD40-276A-9441-90D6-82CF33751283}"/>
              </a:ext>
            </a:extLst>
          </p:cNvPr>
          <p:cNvCxnSpPr/>
          <p:nvPr/>
        </p:nvCxnSpPr>
        <p:spPr bwMode="auto">
          <a:xfrm>
            <a:off x="4325257" y="3999420"/>
            <a:ext cx="0" cy="190137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8862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0113-C6F9-DC41-ABE8-F61685CD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Performing Data Analysis Using Pandas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E9C4F-1416-BE40-A144-66B76F429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28" y="1125537"/>
            <a:ext cx="8229600" cy="5000625"/>
          </a:xfrm>
        </p:spPr>
        <p:txBody>
          <a:bodyPr/>
          <a:lstStyle/>
          <a:p>
            <a:r>
              <a:rPr lang="en-US" dirty="0"/>
              <a:t>The Pandas library provides support for data structures and data analysis tools. The library is optimized to perform data science tasks especially fast and efficiently.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C7C11-4107-7E43-B7D6-F788BD67B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19" y="2522962"/>
            <a:ext cx="4165842" cy="38331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BAB78-22C5-3440-8F0F-FB2EC11EF833}"/>
              </a:ext>
            </a:extLst>
          </p:cNvPr>
          <p:cNvSpPr/>
          <p:nvPr/>
        </p:nvSpPr>
        <p:spPr>
          <a:xfrm>
            <a:off x="4978159" y="3625849"/>
            <a:ext cx="41658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df </a:t>
            </a:r>
            <a:r>
              <a:rPr lang="en-US" sz="2400" dirty="0">
                <a:solidFill>
                  <a:srgbClr val="666666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 err="1"/>
              <a:t>pd</a:t>
            </a:r>
            <a:r>
              <a:rPr lang="en-US" sz="2400" dirty="0" err="1">
                <a:solidFill>
                  <a:srgbClr val="666666"/>
                </a:solidFill>
              </a:rPr>
              <a:t>.</a:t>
            </a:r>
            <a:r>
              <a:rPr lang="en-US" sz="2400" dirty="0" err="1"/>
              <a:t>read_csv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4070A0"/>
                </a:solidFill>
              </a:rPr>
              <a:t>’</a:t>
            </a:r>
            <a:r>
              <a:rPr lang="en-US" sz="2400" dirty="0" err="1">
                <a:solidFill>
                  <a:srgbClr val="4070A0"/>
                </a:solidFill>
              </a:rPr>
              <a:t>test.csv</a:t>
            </a:r>
            <a:r>
              <a:rPr lang="en-US" sz="2400" dirty="0">
                <a:solidFill>
                  <a:srgbClr val="4070A0"/>
                </a:solidFill>
              </a:rPr>
              <a:t>’</a:t>
            </a:r>
            <a:r>
              <a:rPr lang="en-US" sz="2400" dirty="0"/>
              <a:t>) </a:t>
            </a:r>
          </a:p>
          <a:p>
            <a:endParaRPr lang="en-US" sz="2400" dirty="0">
              <a:solidFill>
                <a:srgbClr val="007020"/>
              </a:solidFill>
            </a:endParaRPr>
          </a:p>
          <a:p>
            <a:r>
              <a:rPr lang="en-US" sz="2400" dirty="0">
                <a:solidFill>
                  <a:srgbClr val="007020"/>
                </a:solidFill>
              </a:rPr>
              <a:t>type</a:t>
            </a:r>
            <a:r>
              <a:rPr lang="en-US" sz="2400" dirty="0"/>
              <a:t>(df)</a:t>
            </a:r>
          </a:p>
        </p:txBody>
      </p:sp>
    </p:spTree>
    <p:extLst>
      <p:ext uri="{BB962C8B-B14F-4D97-AF65-F5344CB8AC3E}">
        <p14:creationId xmlns:p14="http://schemas.microsoft.com/office/powerpoint/2010/main" val="3393676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FF72-0FBA-9049-ADB8-EDD3E37C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8" y="211138"/>
            <a:ext cx="7749948" cy="4921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Implementing Machine Learning Using </a:t>
            </a:r>
            <a:r>
              <a:rPr lang="en-US" b="1" dirty="0" err="1"/>
              <a:t>Scikit</a:t>
            </a:r>
            <a:r>
              <a:rPr lang="en-US" b="1" dirty="0"/>
              <a:t>-Learn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4EEF3-F23B-D844-BDF1-9FADBC725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Scikit</a:t>
            </a:r>
            <a:r>
              <a:rPr lang="en-US" dirty="0"/>
              <a:t>-learn library is one of a number of </a:t>
            </a:r>
            <a:r>
              <a:rPr lang="en-US" dirty="0" err="1"/>
              <a:t>Scikit</a:t>
            </a:r>
            <a:r>
              <a:rPr lang="en-US" dirty="0"/>
              <a:t> libraries that build on the capabilities provided by NumPy and SciPy to allow Python developers to perform domain-specific tasks. It provides access to the following sorts of functionality:</a:t>
            </a:r>
          </a:p>
          <a:p>
            <a:pPr lvl="2"/>
            <a:r>
              <a:rPr lang="en-US" dirty="0"/>
              <a:t>Classification</a:t>
            </a:r>
          </a:p>
          <a:p>
            <a:pPr lvl="2"/>
            <a:r>
              <a:rPr lang="en-US" dirty="0"/>
              <a:t>Regression</a:t>
            </a:r>
          </a:p>
          <a:p>
            <a:pPr lvl="2"/>
            <a:r>
              <a:rPr lang="en-US" dirty="0"/>
              <a:t>Clustering</a:t>
            </a:r>
          </a:p>
          <a:p>
            <a:pPr lvl="2"/>
            <a:r>
              <a:rPr lang="en-US" dirty="0"/>
              <a:t>Dimensionality reduction</a:t>
            </a:r>
          </a:p>
          <a:p>
            <a:pPr lvl="2"/>
            <a:r>
              <a:rPr lang="en-US" dirty="0"/>
              <a:t>Model selection</a:t>
            </a:r>
          </a:p>
          <a:p>
            <a:pPr lvl="2"/>
            <a:r>
              <a:rPr lang="en-US" dirty="0"/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21950383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8083-B2B3-B645-8CAF-67B4F2F2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Plotting the Data Using Matplotlib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36BB9-D6F8-964C-843E-1B2D06F75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matplotlib library provides you with a MATLAB-like interface for creating data presentations of the analysis you perform. </a:t>
            </a:r>
          </a:p>
          <a:p>
            <a:endParaRPr lang="en-US" dirty="0"/>
          </a:p>
          <a:p>
            <a:r>
              <a:rPr lang="en-US" dirty="0"/>
              <a:t>The library is currently limited to 2D output, but it still provides you with the means to express graphically the data patterns you see in the data you analyze.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0BA07-0266-2148-ABB3-532264C8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96" y="4192738"/>
            <a:ext cx="7324208" cy="16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23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ython BootCamp 1 - Yuan ">
  <a:themeElements>
    <a:clrScheme name="Office Theme 13">
      <a:dk1>
        <a:srgbClr val="000000"/>
      </a:dk1>
      <a:lt1>
        <a:srgbClr val="FFFFFF"/>
      </a:lt1>
      <a:dk2>
        <a:srgbClr val="000000"/>
      </a:dk2>
      <a:lt2>
        <a:srgbClr val="C6C6C6"/>
      </a:lt2>
      <a:accent1>
        <a:srgbClr val="C1F1FF"/>
      </a:accent1>
      <a:accent2>
        <a:srgbClr val="FFC1CE"/>
      </a:accent2>
      <a:accent3>
        <a:srgbClr val="FFFFFF"/>
      </a:accent3>
      <a:accent4>
        <a:srgbClr val="000000"/>
      </a:accent4>
      <a:accent5>
        <a:srgbClr val="DDF7FF"/>
      </a:accent5>
      <a:accent6>
        <a:srgbClr val="E7AFBA"/>
      </a:accent6>
      <a:hlink>
        <a:srgbClr val="CDFFC1"/>
      </a:hlink>
      <a:folHlink>
        <a:srgbClr val="FFE1C1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altLang="en-US" sz="1800" b="1" i="0" u="none" strike="noStrike" cap="none" normalizeH="0" baseline="0" noProof="1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altLang="en-US" sz="1800" b="1" i="0" u="none" strike="noStrike" cap="none" normalizeH="0" baseline="0" noProof="1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00000"/>
        </a:dk2>
        <a:lt2>
          <a:srgbClr val="C6C6C6"/>
        </a:lt2>
        <a:accent1>
          <a:srgbClr val="C1F1FF"/>
        </a:accent1>
        <a:accent2>
          <a:srgbClr val="FFC1CE"/>
        </a:accent2>
        <a:accent3>
          <a:srgbClr val="FFFFFF"/>
        </a:accent3>
        <a:accent4>
          <a:srgbClr val="000000"/>
        </a:accent4>
        <a:accent5>
          <a:srgbClr val="DDF7FF"/>
        </a:accent5>
        <a:accent6>
          <a:srgbClr val="E7AFBA"/>
        </a:accent6>
        <a:hlink>
          <a:srgbClr val="CDFFC1"/>
        </a:hlink>
        <a:folHlink>
          <a:srgbClr val="FFE1C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ython BootCamp 1 - Yuan " id="{8725A3F4-A40B-C848-8A34-CD12D9D0A710}" vid="{06B3CBB1-1245-F347-B590-3C1ACEA9E2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Python BootCamp 1 - Yuan </Template>
  <TotalTime>1084</TotalTime>
  <Words>410</Words>
  <Application>Microsoft Macintosh PowerPoint</Application>
  <PresentationFormat>On-screen Show (4:3)</PresentationFormat>
  <Paragraphs>49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</vt:lpstr>
      <vt:lpstr>Courier New</vt:lpstr>
      <vt:lpstr>Helvetica</vt:lpstr>
      <vt:lpstr>Times New Roman</vt:lpstr>
      <vt:lpstr>Python BootCamp 1 - Yuan </vt:lpstr>
      <vt:lpstr>Overview of Python Packages for Data Analysis</vt:lpstr>
      <vt:lpstr>PowerPoint Presentation</vt:lpstr>
      <vt:lpstr>Mathematics</vt:lpstr>
      <vt:lpstr>Text Mining</vt:lpstr>
      <vt:lpstr>PowerPoint Presentation</vt:lpstr>
      <vt:lpstr>Performing Fundamental Scientific Computing Using NumPy</vt:lpstr>
      <vt:lpstr>Performing Data Analysis Using Pandas</vt:lpstr>
      <vt:lpstr>Implementing Machine Learning Using Scikit-Learn</vt:lpstr>
      <vt:lpstr>Plotting the Data Using Matplotlib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Long</dc:creator>
  <cp:lastModifiedBy>Microsoft Office User</cp:lastModifiedBy>
  <cp:revision>10</cp:revision>
  <dcterms:created xsi:type="dcterms:W3CDTF">2019-09-10T21:17:22Z</dcterms:created>
  <dcterms:modified xsi:type="dcterms:W3CDTF">2021-09-11T15:19:34Z</dcterms:modified>
</cp:coreProperties>
</file>